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f885cf5017340fe" /><Relationship Type="http://schemas.openxmlformats.org/officeDocument/2006/relationships/extended-properties" Target="/docProps/app.xml" Id="Rbfef005cb6be460a" /><Relationship Type="http://schemas.openxmlformats.org/officeDocument/2006/relationships/officeDocument" Target="/ppt/presentation.xml" Id="Ra82f080042e6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566040ba24070"/>
  </p:sldMasterIdLst>
  <p:notesMasterIdLst>
    <p:notesMasterId xmlns:r="http://schemas.openxmlformats.org/officeDocument/2006/relationships" r:id="R5706980369034fc3"/>
  </p:notesMasterIdLst>
  <p:sldIdLst>
    <p:sldId xmlns:r="http://schemas.openxmlformats.org/officeDocument/2006/relationships" id="256" r:id="R47dd25fc075d4fd2"/>
    <p:sldId xmlns:r="http://schemas.openxmlformats.org/officeDocument/2006/relationships" id="257" r:id="R4e41117721fc4f2f"/>
    <p:sldId xmlns:r="http://schemas.openxmlformats.org/officeDocument/2006/relationships" id="258" r:id="Rb2b5081e255b40f9"/>
    <p:sldId xmlns:r="http://schemas.openxmlformats.org/officeDocument/2006/relationships" id="259" r:id="R991672a565d24112"/>
    <p:sldId xmlns:r="http://schemas.openxmlformats.org/officeDocument/2006/relationships" id="260" r:id="R0eefe1f06b9a409b"/>
    <p:sldId xmlns:r="http://schemas.openxmlformats.org/officeDocument/2006/relationships" id="261" r:id="R1659092912cb46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901b46b847c42f7" /><Relationship Type="http://schemas.openxmlformats.org/officeDocument/2006/relationships/slideMaster" Target="/ppt/slideMasters/slideMaster1.xml" Id="R331566040ba24070" /><Relationship Type="http://schemas.openxmlformats.org/officeDocument/2006/relationships/notesMaster" Target="/ppt/notesMasters/notesMaster1.xml" Id="R5706980369034fc3" /><Relationship Type="http://schemas.openxmlformats.org/officeDocument/2006/relationships/presProps" Target="/ppt/presProps.xml" Id="R5ac5fb7676034de7" /><Relationship Type="http://schemas.openxmlformats.org/officeDocument/2006/relationships/tableStyles" Target="/ppt/tableStyles.xml" Id="R4b3b520dfdcf448c" /><Relationship Type="http://schemas.openxmlformats.org/officeDocument/2006/relationships/slide" Target="/ppt/slides/slide1.xml" Id="R47dd25fc075d4fd2" /><Relationship Type="http://schemas.openxmlformats.org/officeDocument/2006/relationships/slide" Target="/ppt/slides/slide2.xml" Id="R4e41117721fc4f2f" /><Relationship Type="http://schemas.openxmlformats.org/officeDocument/2006/relationships/slide" Target="/ppt/slides/slide3.xml" Id="Rb2b5081e255b40f9" /><Relationship Type="http://schemas.openxmlformats.org/officeDocument/2006/relationships/slide" Target="/ppt/slides/slide4.xml" Id="R991672a565d24112" /><Relationship Type="http://schemas.openxmlformats.org/officeDocument/2006/relationships/slide" Target="/ppt/slides/slide5.xml" Id="R0eefe1f06b9a409b" /><Relationship Type="http://schemas.openxmlformats.org/officeDocument/2006/relationships/slide" Target="/ppt/slides/slide6.xml" Id="R1659092912cb46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a1cd553ef0a450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d5f2dd2e4e4352" /><Relationship Type="http://schemas.openxmlformats.org/officeDocument/2006/relationships/notesMaster" Target="/ppt/notesMasters/notesMaster1.xml" Id="R50463ad1526d48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973b0f08e224d95" /><Relationship Type="http://schemas.openxmlformats.org/officeDocument/2006/relationships/notesMaster" Target="/ppt/notesMasters/notesMaster1.xml" Id="Rfddc21f4a1cb4f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131de8955f14241" /><Relationship Type="http://schemas.openxmlformats.org/officeDocument/2006/relationships/notesMaster" Target="/ppt/notesMasters/notesMaster1.xml" Id="Rec1422482deb4c4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14daca3af24c06" /><Relationship Type="http://schemas.openxmlformats.org/officeDocument/2006/relationships/notesMaster" Target="/ppt/notesMasters/notesMaster1.xml" Id="R288b6d56c3b14f1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47d307e62b64c89" /><Relationship Type="http://schemas.openxmlformats.org/officeDocument/2006/relationships/notesMaster" Target="/ppt/notesMasters/notesMaster1.xml" Id="Ra54732b525074fb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fdc3619d0d6446e" /><Relationship Type="http://schemas.openxmlformats.org/officeDocument/2006/relationships/notesMaster" Target="/ppt/notesMasters/notesMaster1.xml" Id="R9247aa67332e49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Otwórz problem jednym zdaniem: mechanik nie potrzebuje 21 przebiegów, tylko decyzji, który cylinder sprawdzić i dlaczego.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Repozytorium projektu: 2_przebiegi_silnika.png (wizualizacja danych dostarczonych w zadaniu)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Zestaw ręczny proces z trzema decyzjami, które ENGIN podaje na jednym ekranie.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Opis zadania i kontrakt danych w README.md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Przejdź szybko przez cztery kroki. Podkreśl, że walidacja dzieje się przed uruchomieniem modelu.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Kod projektu: engin/validation.py, engin/service.py, engin/model.py, engin/explainability.py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 aplikacji wybierz cylinder z najwyższym priorytetem i pokaż widmo względem mediany pozostałych cylindrów.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Repozytorium projektu: 1_przebiegi_usterek.png</a:t>
            </a:r>
          </a:p>
          <a:p xmlns:a="http://schemas.openxmlformats.org/drawingml/2006/main">
            <a:r>
              <a:t>Implementacja: engin/explainability.py i engin/charts.py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Powiedz uczciwie, że liczby pochodzą z grouped validation, nie z ukrytego testu. Najważniejszy wniosek: maskowanie 5% nie obniża jakości.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Repozytorium projektu: ml_polish_summary.csv</a:t>
            </a:r>
          </a:p>
          <a:p xmlns:a="http://schemas.openxmlformats.org/drawingml/2006/main">
            <a:r>
              <a:t>Repozytorium projektu: wynik python -m unittest discover -v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Zamknij decyzją: przejdź od razu do działającej aplikacji, bez długiego podsumowania.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Repozytorium projektu: README.md, docs/DEMO_SCENARIO.md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dccb08e7a4be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611555abb24dad" /><Relationship Type="http://schemas.openxmlformats.org/officeDocument/2006/relationships/slideLayout" Target="/ppt/slideLayouts/slideLayout1.xml" Id="Rfc21651e5d9b4ec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1651e5d9b4ec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9fd876594d09" /><Relationship Type="http://schemas.openxmlformats.org/officeDocument/2006/relationships/image" Target="/ppt/media/image.png" Id="R9eea48e96bea430d" /><Relationship Type="http://schemas.openxmlformats.org/officeDocument/2006/relationships/notesSlide" Target="/ppt/notesSlides/notesSlide1.xml" Id="Rdadbdc6546f2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2d5ef2c64da8" /><Relationship Type="http://schemas.openxmlformats.org/officeDocument/2006/relationships/notesSlide" Target="/ppt/notesSlides/notesSlide2.xml" Id="Rac4ea4900bc0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da7708244103" /><Relationship Type="http://schemas.openxmlformats.org/officeDocument/2006/relationships/notesSlide" Target="/ppt/notesSlides/notesSlide3.xml" Id="Rcd0dad406458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f233903b4f0b" /><Relationship Type="http://schemas.openxmlformats.org/officeDocument/2006/relationships/image" Target="/ppt/media/image2.png" Id="R4df5326e28c3467e" /><Relationship Type="http://schemas.openxmlformats.org/officeDocument/2006/relationships/notesSlide" Target="/ppt/notesSlides/notesSlide4.xml" Id="R8b5af9373397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d864e62f43a2" /><Relationship Type="http://schemas.openxmlformats.org/officeDocument/2006/relationships/chart" Target="/ppt/slides/charts/chart1.xml" Id="R67873fcd0fa94163" /><Relationship Type="http://schemas.openxmlformats.org/officeDocument/2006/relationships/notesSlide" Target="/ppt/notesSlides/notesSlide5.xml" Id="R8a7eb629c47e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ddbaa79d48d8" /><Relationship Type="http://schemas.openxmlformats.org/officeDocument/2006/relationships/notesSlide" Target="/ppt/notesSlides/notesSlide6.xml" Id="R9aec7fc9ab0c4727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Macro F1</c:v>
          </c:tx>
          <c:spPr>
            <a:solidFill xmlns:a="http://schemas.openxmlformats.org/drawingml/2006/main">
              <a:srgbClr val="28B7D9"/>
            </a:solidFill>
          </c:spPr>
          <c:cat>
            <c:strLit>
              <c:ptCount val="2"/>
              <c:pt idx="0">
                <c:v>Clean</c:v>
              </c:pt>
              <c:pt idx="1">
                <c:v>5% braków</c:v>
              </c:pt>
            </c:strLit>
          </c:cat>
          <c:val>
            <c:numLit>
              <c:formatCode>0.00</c:formatCode>
              <c:ptCount val="2"/>
              <c:pt idx="0">
                <c:v>0.9811</c:v>
              </c:pt>
              <c:pt idx="1">
                <c:v>0.9829</c:v>
              </c:pt>
            </c:numLit>
          </c:val>
        </c:ser>
        <c:ser>
          <c:idx val="1"/>
          <c:order val="1"/>
          <c:tx>
            <c:v>Severity accuracy</c:v>
          </c:tx>
          <c:spPr>
            <a:solidFill xmlns:a="http://schemas.openxmlformats.org/drawingml/2006/main">
              <a:srgbClr val="2477F3"/>
            </a:solidFill>
          </c:spPr>
          <c:cat>
            <c:strLit>
              <c:ptCount val="2"/>
              <c:pt idx="0">
                <c:v>Clean</c:v>
              </c:pt>
              <c:pt idx="1">
                <c:v>5% braków</c:v>
              </c:pt>
            </c:strLit>
          </c:cat>
          <c:val>
            <c:numLit>
              <c:formatCode>0.00</c:formatCode>
              <c:ptCount val="2"/>
              <c:pt idx="0">
                <c:v>0.9298</c:v>
              </c:pt>
              <c:pt idx="1">
                <c:v>0.9333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125" b="1">
                  <a:solidFill>
                    <a:srgbClr val="071116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7111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"/>
          <c:min val="0.85"/>
        </c:scaling>
        <c:delete val="0"/>
        <c:axPos val="l"/>
        <c:majorGridlines>
          <c:spPr>
            <a:ln xmlns:a="http://schemas.openxmlformats.org/drawingml/2006/main" w="9525">
              <a:solidFill>
                <a:srgbClr val="EEF2F4"/>
              </a:solidFill>
              <a:prstDash val="solid"/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3636D"/>
                </a:solidFill>
              </a:defRPr>
            </a:pPr>
          </a:p>
        </c:txPr>
        <c:crossAx val="48650112"/>
        <c:crossBetween val="between"/>
        <c:majorUnit val="0.05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125">
              <a:solidFill>
                <a:srgbClr val="53636D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6C696F-3DEB-4EE4-B4DE-6F9481EA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AESTEEL · HACKATHON AI BOOST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10D774-7BFE-456D-86BE-1CE2E8DB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4857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555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555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ENGIN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171726-5C54-4860-BA27-36C413877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81250"/>
            <a:ext cx="4953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Cylinder po cylindrze.</a:t>
            </a:r>
          </a:p>
          <a:p xmlns:a="http://schemas.openxmlformats.org/drawingml/2006/main">
            <a:pPr>
              <a:buNone/>
              <a:defRPr sz="2550" b="1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Decyzja, nie tylko wykres.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B73865-8EC9-4AF1-9002-D99A7B70B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81450"/>
            <a:ext cx="1619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B7D9"/>
          </a:solidFill>
          <a:ln xmlns:a="http://schemas.openxmlformats.org/drawingml/2006/main" w="0">
            <a:solidFill>
              <a:srgbClr val="28B7D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C9230B-463B-4054-9B7C-F8470FE5D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05300"/>
            <a:ext cx="4857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50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Akustyczna diagnostyka wtrysku · CPU · explainable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ea48e96bea430d"/>
          <a:srcRect xmlns:a="http://schemas.openxmlformats.org/drawingml/2006/main" l="23009" t="0" r="2300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457200"/>
            <a:ext cx="5543550" cy="55626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D7D334-AF65-4FDB-99EE-8A0F2E983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659267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3368E4-AE5B-431D-B045-BABC3EBC7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076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Pomiary są bogate. Decyzja serwisowa musi być prosta.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0D1168-C316-4E7B-9874-639759EC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3AB577-BAB2-441E-8829-8B7C66409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E557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E55745"/>
                </a:solidFill>
                <a:latin typeface="Helvetica Neue"/>
                <a:ea typeface="Helvetica Neue"/>
                <a:cs typeface="Helvetica Neue"/>
              </a:rPr>
              <a:t>DZIŚ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DBF7C6-CBBE-464C-88F2-765DA53C9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95500"/>
            <a:ext cx="485775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21 punktów widma</a:t>
            </a:r>
          </a:p>
          <a:p xmlns:a="http://schemas.openxmlformats.org/drawingml/2006/main">
            <a:pPr>
              <a:buNone/>
              <a:def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× nawet 16 cylindrów</a:t>
            </a:r>
          </a:p>
          <a:p xmlns:a="http://schemas.openxmlformats.org/drawingml/2006/main">
            <a:pPr>
              <a:buNone/>
              <a:def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× wiele możliwych usterek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B00F70-3BD0-4D25-AF3B-C07450183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14800"/>
            <a:ext cx="4857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Ręczne porównanie jest wolne, niespójne i trudne do obrony przed kolejną decyzją serwisową.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66B11B-4A89-43DC-9EB2-04E798794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457325"/>
            <a:ext cx="19050" cy="190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066A44-CAE7-49F9-ADD3-B9D009FBA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5621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7B97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27B97A"/>
                </a:solidFill>
                <a:latin typeface="Helvetica Neue"/>
                <a:ea typeface="Helvetica Neue"/>
                <a:cs typeface="Helvetica Neue"/>
              </a:rPr>
              <a:t>Z ENGIN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56EAB8-E018-46DE-B174-41D7323EB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14550"/>
            <a:ext cx="49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329618-91FE-4A35-8347-0FAF39DE7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0955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Który cylinder?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E86D4C-C686-40A9-AB20-940AA81D8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Ranking priorytetu kontroli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FA4D0D-0A1E-473C-B6ED-9CD7057C7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95650"/>
            <a:ext cx="49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2E5F18-8A51-4ED9-A78E-A6ACA1913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766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Jaka usterka?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54F37C-E96F-4FBF-AA6C-220741102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70522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Label + severity + score modelu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F4B261-DBFC-44F3-87A7-8F1876CEB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76750"/>
            <a:ext cx="49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0F0E56-3C40-44FA-B179-837A9FBB2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4577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Dlaczego?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E63763-2105-4EBA-8F75-3906E69B7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8632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Pasmo anomalii i lokalna referencja</a:t>
            </a:r>
          </a:p>
        </p:txBody>
      </p:sp>
    </p:spTree>
    <p:extLst>
      <p:ext uri="{BB962C8B-B14F-4D97-AF65-F5344CB8AC3E}">
        <p14:creationId xmlns:p14="http://schemas.microsoft.com/office/powerpoint/2010/main" val="11540599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40D87F-4C37-46A0-938E-6F3539ADA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076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Jedno przejście: od CSV do działania mechanika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6DAEB3-77FA-4053-AE0D-FBB9DD0B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3195CA-3799-4B63-A264-D9DA37E2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43225"/>
            <a:ext cx="9858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CDD2"/>
          </a:solidFill>
          <a:ln xmlns:a="http://schemas.openxmlformats.org/drawingml/2006/main" w="0">
            <a:solidFill>
              <a:srgbClr val="C5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8DC397-21B4-4DD6-8D7E-C4065B79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43175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B7D9"/>
          </a:solidFill>
          <a:ln xmlns:a="http://schemas.openxmlformats.org/drawingml/2006/main" w="0">
            <a:solidFill>
              <a:srgbClr val="28B7D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F8DDE7-6222-44EB-8027-7D2B2CEC5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B2C6ED-B882-449D-BFA5-3EBB717A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67125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Walidacja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E6B000-82CA-4E70-BB66-41739FD3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2910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Komplet silnika</a:t>
            </a:r>
          </a:p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i jakość widma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EAEB14-6BE8-4EF3-9AD0-B0155713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543175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77F3"/>
          </a:solidFill>
          <a:ln xmlns:a="http://schemas.openxmlformats.org/drawingml/2006/main" w="0">
            <a:solidFill>
              <a:srgbClr val="2477F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FA2E0D-19F9-4539-B2F0-53CECF1C6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7146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8063E9-258D-450F-A72B-B7CA4D65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667125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Diagnoza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DFB99D-49D0-4711-BCC5-168B419C4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22910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Label, severity</a:t>
            </a:r>
          </a:p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i reguła OOD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E4B3D0-9A0A-4097-A856-CD365BDD4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43175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971B"/>
          </a:solidFill>
          <a:ln xmlns:a="http://schemas.openxmlformats.org/drawingml/2006/main" w="0">
            <a:solidFill>
              <a:srgbClr val="E8971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9A7020-CCEA-43D7-86F5-3E7FC59B2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146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140527-9197-4D69-B4CF-65C0B9E3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667125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Wyjaśnienie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7FDF2E-A950-448E-B290-24CF7FBAC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422910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Referencja silnika</a:t>
            </a:r>
          </a:p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i anomalne pasma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810FAD-757E-4940-B7E5-84D2F59BC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543175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B97A"/>
          </a:solidFill>
          <a:ln xmlns:a="http://schemas.openxmlformats.org/drawingml/2006/main" w="0">
            <a:solidFill>
              <a:srgbClr val="27B97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3D34C1-42CE-4AF6-8727-994C3D7F8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7146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82C87A-4A1D-4531-A063-43DD822E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775" y="3667125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Działanie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F69DEE-AAF2-4DD7-A6B7-0A6B483B3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775" y="422910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Priorytet kontroli</a:t>
            </a:r>
          </a:p>
          <a:p xmlns:a="http://schemas.openxmlformats.org/drawingml/2006/main">
            <a:pPr>
              <a:buNone/>
              <a:def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i rekomendacja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6DA96B-C74D-49AD-AFDA-8FCD9B268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00700"/>
            <a:ext cx="1038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Całość działa lokalnie na CPU i nie wysyła danych pomiarowych na zewnątrz.</a:t>
            </a:r>
          </a:p>
        </p:txBody>
      </p:sp>
    </p:spTree>
    <p:extLst>
      <p:ext uri="{BB962C8B-B14F-4D97-AF65-F5344CB8AC3E}">
        <p14:creationId xmlns:p14="http://schemas.microsoft.com/office/powerpoint/2010/main" val="3911319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D36A84-4E0E-4DC9-BA08-BB309A289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076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Model wskazuje usterkę — ekran pokazuje dowód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85ADA6-BE55-4570-8852-2BBE8DF02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f5326e28c3467e"/>
          <a:stretch xmlns:a="http://schemas.openxmlformats.org/drawingml/2006/main"/>
        </p:blipFill>
        <p:spPr>
          <a:xfrm xmlns:a="http://schemas.openxmlformats.org/drawingml/2006/main">
            <a:off x="381000" y="1309321"/>
            <a:ext cx="6838950" cy="4734658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54491B-89DD-496F-BD82-73BAEE00A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6002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Referencja lokalna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E6B5FB-9D4C-42A0-885B-934659DAD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11455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Badany cylinder jest porównywany z medianą pozostałych cylindrów tej samej jednostki.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0DFD74-838F-4513-BF0E-44E7C7358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5052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Widoczne uzasadnienie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C1726C-FC8B-4D04-AB3D-97897CE65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01955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Mechanik widzi trzy anomalne pasma, score modelu, severity i rekomendowany następny krok.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74BC29-B4D3-431F-9633-1D30361F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429250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971B"/>
          </a:solidFill>
          <a:ln xmlns:a="http://schemas.openxmlformats.org/drawingml/2006/main" w="0">
            <a:solidFill>
              <a:srgbClr val="E8971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085456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A6C215-C02D-4677-B83C-C8668A8E5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076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Jakość utrzymuje się także przy brakujących pomiarach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B24901-A3F4-49E5-A396-8E93E148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graphicFrame>
        <p:nvGraphicFramePr>
          <p:cNvPr id="18" name="Chart"/>
          <p:cNvGraphicFramePr/>
          <p:nvPr/>
        </p:nvGraphicFramePr>
        <p:xfrm>
          <a:off xmlns:a="http://schemas.openxmlformats.org/drawingml/2006/main" x="419100" y="1428750"/>
          <a:ext xmlns:a="http://schemas.openxmlformats.org/drawingml/2006/main" cx="5905500" cy="44291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7873fcd0fa94163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182E41-D2B1-493D-AD4D-0D689884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466850"/>
            <a:ext cx="47625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EEF2F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F40F2C-D9FC-49C2-9A6E-7A5F6FD3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6573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625" b="1">
                <a:solidFill>
                  <a:srgbClr val="2477F3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2477F3"/>
                </a:solidFill>
                <a:latin typeface="Helvetica Neue"/>
                <a:ea typeface="Helvetica Neue"/>
                <a:cs typeface="Helvetica Neue"/>
              </a:rPr>
              <a:t>33.65 / 40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3E01E6-440F-4459-90AD-E1DD6EE7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21932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walidacyjne punkty ML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CEBDB5-32D6-4BA1-BE13-B8AD69504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71800"/>
            <a:ext cx="47625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EEF2F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B2D489-225A-455F-A41E-90F1165BB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16230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6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32 / 32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FD8ABF-CDAE-44D6-838F-77F51C6F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2427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testów przechodzi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7173E7-7AE0-4011-B73C-733F0C016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76750"/>
            <a:ext cx="47625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EEF2F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546363-BF9E-44DC-8EAB-BF898E179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6672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6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071116"/>
                </a:solidFill>
                <a:latin typeface="Helvetica Neue"/>
                <a:ea typeface="Helvetica Neue"/>
                <a:cs typeface="Helvetica Neue"/>
              </a:rPr>
              <a:t>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C7548A-9CF7-48F2-8292-338C520A0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22922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GPU wymaganych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8EBF5B-3E8B-4955-8B47-4D9E31DD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0960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53636D"/>
                </a:solidFill>
                <a:latin typeface="Helvetica Neue"/>
                <a:ea typeface="Helvetica Neue"/>
                <a:cs typeface="Helvetica Neue"/>
              </a:rPr>
              <a:t>Grouped CV po engine_id · średnia z 5 seedów · bez deklarowania wyniku hidden test</a:t>
            </a:r>
          </a:p>
        </p:txBody>
      </p:sp>
    </p:spTree>
    <p:extLst>
      <p:ext uri="{BB962C8B-B14F-4D97-AF65-F5344CB8AC3E}">
        <p14:creationId xmlns:p14="http://schemas.microsoft.com/office/powerpoint/2010/main" val="7203677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1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308934-9637-4121-8510-C3C1B9D77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876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39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7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ENGIN jest gotowy do demo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A370DA-B1D5-4B62-A6F0-7D500D769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704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875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Model + produkt + plan awaryjny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603FFB-2468-4591-BD80-5AB50F7F0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00375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C39E85-244E-4041-BAD6-63598F107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433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Skuteczna diagnoza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E99465-412B-4087-A8E4-346A1F067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196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rPr>
              <a:t>Macro F1 0.981 w grouped CV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E27984-2592-48C6-8885-B5171D3E6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000375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E092CE-14F5-4C1E-8D4B-0C22A3DD7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5433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Decyzja dla mechanika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1BA3EB-E940-45A3-BC2B-42C3ECBB8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4196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rPr>
              <a:t>priorytet, dowód i rekomendacja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0166B1-3591-4FD7-AC16-6B8A933F2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00375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28B7D9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5393BD-DF6B-4BB6-B105-1201D2631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433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Bezpieczne uruchomienie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1B444E-1703-4830-9FF8-B90FD4980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196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FC2CC"/>
                </a:solidFill>
                <a:latin typeface="Helvetica Neue"/>
                <a:ea typeface="Helvetica Neue"/>
                <a:cs typeface="Helvetica Neue"/>
              </a:rPr>
              <a:t>CPU, walidacja CSV, fallback demo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7C4A98-D1CF-4854-B5A4-E229F3E6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14A"/>
          </a:solidFill>
          <a:ln xmlns:a="http://schemas.openxmlformats.org/drawingml/2006/main" w="0">
            <a:solidFill>
              <a:srgbClr val="30414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787CCA-7291-4342-9CF5-84CEB8B18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817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buNone/>
              <a:defRPr sz="15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Następny krok: otwieramy działającą aplikację i diagnozujemy silnik.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6DDE21-FAA0-41CE-AE85-6481C869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8EA3AE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>
                <a:solidFill>
                  <a:srgbClr val="8EA3AE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3460655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2026-08-25T09:12:28.7140000Z</dcterms:created>
  <dcterms:modified xsi:type="dcterms:W3CDTF">2026-08-25T09:12:28.7140000Z</dcterms:modified>
</coreProperties>
</file>