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slides/charts/chart1.xml" ContentType="application/vnd.openxmlformats-officedocument.drawingml.chart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ef885cf5017340fe" /><Relationship Type="http://schemas.openxmlformats.org/officeDocument/2006/relationships/extended-properties" Target="/docProps/app.xml" Id="Rbfef005cb6be460a" /><Relationship Type="http://schemas.openxmlformats.org/officeDocument/2006/relationships/officeDocument" Target="/ppt/presentation.xml" Id="Ra82f080042e64928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331566040ba24070"/>
  </p:sldMasterIdLst>
  <p:notesMasterIdLst>
    <p:notesMasterId xmlns:r="http://schemas.openxmlformats.org/officeDocument/2006/relationships" r:id="R5706980369034fc3"/>
  </p:notesMasterIdLst>
  <p:sldIdLst>
    <p:sldId xmlns:r="http://schemas.openxmlformats.org/officeDocument/2006/relationships" id="256" r:id="R47dd25fc075d4fd2"/>
    <p:sldId xmlns:r="http://schemas.openxmlformats.org/officeDocument/2006/relationships" id="257" r:id="R4e41117721fc4f2f"/>
    <p:sldId xmlns:r="http://schemas.openxmlformats.org/officeDocument/2006/relationships" id="258" r:id="Rb2b5081e255b40f9"/>
    <p:sldId xmlns:r="http://schemas.openxmlformats.org/officeDocument/2006/relationships" id="259" r:id="R991672a565d24112"/>
    <p:sldId xmlns:r="http://schemas.openxmlformats.org/officeDocument/2006/relationships" id="260" r:id="R0eefe1f06b9a409b"/>
    <p:sldId xmlns:r="http://schemas.openxmlformats.org/officeDocument/2006/relationships" id="261" r:id="R1659092912cb4683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4901b46b847c42f7" /><Relationship Type="http://schemas.openxmlformats.org/officeDocument/2006/relationships/slideMaster" Target="/ppt/slideMasters/slideMaster1.xml" Id="R331566040ba24070" /><Relationship Type="http://schemas.openxmlformats.org/officeDocument/2006/relationships/notesMaster" Target="/ppt/notesMasters/notesMaster1.xml" Id="R5706980369034fc3" /><Relationship Type="http://schemas.openxmlformats.org/officeDocument/2006/relationships/presProps" Target="/ppt/presProps.xml" Id="R5ac5fb7676034de7" /><Relationship Type="http://schemas.openxmlformats.org/officeDocument/2006/relationships/tableStyles" Target="/ppt/tableStyles.xml" Id="R4b3b520dfdcf448c" /><Relationship Type="http://schemas.openxmlformats.org/officeDocument/2006/relationships/slide" Target="/ppt/slides/slide1.xml" Id="R47dd25fc075d4fd2" /><Relationship Type="http://schemas.openxmlformats.org/officeDocument/2006/relationships/slide" Target="/ppt/slides/slide2.xml" Id="R4e41117721fc4f2f" /><Relationship Type="http://schemas.openxmlformats.org/officeDocument/2006/relationships/slide" Target="/ppt/slides/slide3.xml" Id="Rb2b5081e255b40f9" /><Relationship Type="http://schemas.openxmlformats.org/officeDocument/2006/relationships/slide" Target="/ppt/slides/slide4.xml" Id="R991672a565d24112" /><Relationship Type="http://schemas.openxmlformats.org/officeDocument/2006/relationships/slide" Target="/ppt/slides/slide5.xml" Id="R0eefe1f06b9a409b" /><Relationship Type="http://schemas.openxmlformats.org/officeDocument/2006/relationships/slide" Target="/ppt/slides/slide6.xml" Id="R1659092912cb4683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6a1cd553ef0a4508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6dd5f2dd2e4e4352" /><Relationship Type="http://schemas.openxmlformats.org/officeDocument/2006/relationships/notesMaster" Target="/ppt/notesMasters/notesMaster1.xml" Id="R50463ad1526d4841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3973b0f08e224d95" /><Relationship Type="http://schemas.openxmlformats.org/officeDocument/2006/relationships/notesMaster" Target="/ppt/notesMasters/notesMaster1.xml" Id="Rfddc21f4a1cb4faa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2131de8955f14241" /><Relationship Type="http://schemas.openxmlformats.org/officeDocument/2006/relationships/notesMaster" Target="/ppt/notesMasters/notesMaster1.xml" Id="Rec1422482deb4c4e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3614daca3af24c06" /><Relationship Type="http://schemas.openxmlformats.org/officeDocument/2006/relationships/notesMaster" Target="/ppt/notesMasters/notesMaster1.xml" Id="R288b6d56c3b14f1a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547d307e62b64c89" /><Relationship Type="http://schemas.openxmlformats.org/officeDocument/2006/relationships/notesMaster" Target="/ppt/notesMasters/notesMaster1.xml" Id="Ra54732b525074fb8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2fdc3619d0d6446e" /><Relationship Type="http://schemas.openxmlformats.org/officeDocument/2006/relationships/notesMaster" Target="/ppt/notesMasters/notesMaster1.xml" Id="R9247aa67332e492b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Otwórz problem jednym zdaniem: mechanik nie potrzebuje 21 przebiegów, tylko decyzji, który cylinder sprawdzić i dlaczego.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Repozytorium projektu: 2_przebiegi_silnika.png (wizualizacja danych dostarczonych w zadaniu)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Zestaw ręczny proces z trzema decyzjami, które ENGIN podaje na jednym ekranie.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Opis zadania i kontrakt danych w README.md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Przejdź szybko przez cztery kroki. Podkreśl, że walidacja dzieje się przed uruchomieniem modelu.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Kod projektu: engin/validation.py, engin/service.py, engin/model.py, engin/explainability.py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W aplikacji wybierz cylinder z najwyższym priorytetem i pokaż widmo względem mediany pozostałych cylindrów.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Repozytorium projektu: 1_przebiegi_usterek.png</a:t>
            </a:r>
          </a:p>
          <a:p xmlns:a="http://schemas.openxmlformats.org/drawingml/2006/main">
            <a:r>
              <a:t>Implementacja: engin/explainability.py i engin/charts.py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Powiedz uczciwie, że liczby pochodzą z grouped validation, nie z ukrytego testu. Najważniejszy wniosek: maskowanie 5% nie obniża jakości.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Repozytorium projektu: ml_polish_summary.csv</a:t>
            </a:r>
          </a:p>
          <a:p xmlns:a="http://schemas.openxmlformats.org/drawingml/2006/main">
            <a:r>
              <a:t>Repozytorium projektu: wynik python -m unittest discover -v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Zamknij decyzją: przejdź od razu do działającej aplikacji, bez długiego podsumowania.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Repozytorium projektu: README.md, docs/DEMO_SCENARIO.md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9ecdccb08e7a4bef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d5611555abb24dad" /><Relationship Type="http://schemas.openxmlformats.org/officeDocument/2006/relationships/slideLayout" Target="/ppt/slideLayouts/slideLayout1.xml" Id="Rfc21651e5d9b4ec2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fc21651e5d9b4ec2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65b9fd876594d09" /><Relationship Type="http://schemas.openxmlformats.org/officeDocument/2006/relationships/image" Target="/ppt/media/image.png" Id="R9eea48e96bea430d" /><Relationship Type="http://schemas.openxmlformats.org/officeDocument/2006/relationships/notesSlide" Target="/ppt/notesSlides/notesSlide1.xml" Id="Rdadbdc6546f24f3a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4da2d5ef2c64da8" /><Relationship Type="http://schemas.openxmlformats.org/officeDocument/2006/relationships/notesSlide" Target="/ppt/notesSlides/notesSlide2.xml" Id="Rac4ea4900bc044d6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42cda7708244103" /><Relationship Type="http://schemas.openxmlformats.org/officeDocument/2006/relationships/notesSlide" Target="/ppt/notesSlides/notesSlide3.xml" Id="Rcd0dad406458411d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67df233903b4f0b" /><Relationship Type="http://schemas.openxmlformats.org/officeDocument/2006/relationships/image" Target="/ppt/media/image2.png" Id="R4df5326e28c3467e" /><Relationship Type="http://schemas.openxmlformats.org/officeDocument/2006/relationships/notesSlide" Target="/ppt/notesSlides/notesSlide4.xml" Id="R8b5af9373397461f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929d864e62f43a2" /><Relationship Type="http://schemas.openxmlformats.org/officeDocument/2006/relationships/chart" Target="/ppt/slides/charts/chart1.xml" Id="R67873fcd0fa94163" /><Relationship Type="http://schemas.openxmlformats.org/officeDocument/2006/relationships/notesSlide" Target="/ppt/notesSlides/notesSlide5.xml" Id="R8a7eb629c47e4476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d16ddbaa79d48d8" /><Relationship Type="http://schemas.openxmlformats.org/officeDocument/2006/relationships/notesSlide" Target="/ppt/notesSlides/notesSlide6.xml" Id="R9aec7fc9ab0c4727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grouping val="clustered"/>
        <c:varyColors val="0"/>
        <c:ser>
          <c:idx val="0"/>
          <c:order val="0"/>
          <c:tx>
            <c:v>Macro F1</c:v>
          </c:tx>
          <c:spPr>
            <a:solidFill xmlns:a="http://schemas.openxmlformats.org/drawingml/2006/main">
              <a:srgbClr val="28B7D9"/>
            </a:solidFill>
          </c:spPr>
          <c:cat>
            <c:strLit>
              <c:ptCount val="2"/>
              <c:pt idx="0">
                <c:v>Clean</c:v>
              </c:pt>
              <c:pt idx="1">
                <c:v>5% braków</c:v>
              </c:pt>
            </c:strLit>
          </c:cat>
          <c:val>
            <c:numLit>
              <c:formatCode>0.00</c:formatCode>
              <c:ptCount val="2"/>
              <c:pt idx="0">
                <c:v>0.9811</c:v>
              </c:pt>
              <c:pt idx="1">
                <c:v>0.9829</c:v>
              </c:pt>
            </c:numLit>
          </c:val>
        </c:ser>
        <c:ser>
          <c:idx val="1"/>
          <c:order val="1"/>
          <c:tx>
            <c:v>Severity accuracy</c:v>
          </c:tx>
          <c:spPr>
            <a:solidFill xmlns:a="http://schemas.openxmlformats.org/drawingml/2006/main">
              <a:srgbClr val="2477F3"/>
            </a:solidFill>
          </c:spPr>
          <c:cat>
            <c:strLit>
              <c:ptCount val="2"/>
              <c:pt idx="0">
                <c:v>Clean</c:v>
              </c:pt>
              <c:pt idx="1">
                <c:v>5% braków</c:v>
              </c:pt>
            </c:strLit>
          </c:cat>
          <c:val>
            <c:numLit>
              <c:formatCode>0.00</c:formatCode>
              <c:ptCount val="2"/>
              <c:pt idx="0">
                <c:v>0.9298</c:v>
              </c:pt>
              <c:pt idx="1">
                <c:v>0.9333</c:v>
              </c:pt>
            </c:numLit>
          </c:val>
        </c:ser>
        <c:dLbls>
          <c:txPr>
            <a:bodyPr xmlns:a="http://schemas.openxmlformats.org/drawingml/2006/main" anchorCtr="1"/>
            <a:lstStyle xmlns:a="http://schemas.openxmlformats.org/drawingml/2006/main"/>
            <a:p xmlns:a="http://schemas.openxmlformats.org/drawingml/2006/main">
              <a:pPr>
                <a:defRPr sz="1125" b="1">
                  <a:solidFill>
                    <a:srgbClr val="071116"/>
                  </a:solidFill>
                </a:defRPr>
              </a:pPr>
            </a:p>
          </c:txPr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70"/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1125" b="1">
                <a:solidFill>
                  <a:srgbClr val="07111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  <c:max val="1"/>
          <c:min val="0.85"/>
        </c:scaling>
        <c:delete val="0"/>
        <c:axPos val="l"/>
        <c:majorGridlines>
          <c:spPr>
            <a:ln xmlns:a="http://schemas.openxmlformats.org/drawingml/2006/main" w="9525">
              <a:solidFill>
                <a:srgbClr val="EEF2F4"/>
              </a:solidFill>
              <a:prstDash val="solid"/>
            </a:ln>
          </c:spPr>
        </c:majorGridlines>
        <c:numFmt formatCode="0.00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1050">
                <a:solidFill>
                  <a:srgbClr val="53636D"/>
                </a:solidFill>
              </a:defRPr>
            </a:pPr>
          </a:p>
        </c:txPr>
        <c:crossAx val="48650112"/>
        <c:crossBetween val="between"/>
        <c:majorUnit val="0.05"/>
      </c:valAx>
      <c:spPr>
        <a:noFill xmlns:a="http://schemas.openxmlformats.org/drawingml/2006/main"/>
        <a:ln xmlns:a="http://schemas.openxmlformats.org/drawingml/2006/main" w="0">
          <a:solidFill>
            <a:srgbClr val="FFFFFF"/>
          </a:solidFill>
          <a:prstDash val="solid"/>
        </a:ln>
      </c:spPr>
    </c:plotArea>
    <c:legend>
      <c:legendPos val="b"/>
      <c:overlay val="0"/>
      <c:txPr>
        <a:bodyPr xmlns:a="http://schemas.openxmlformats.org/drawingml/2006/main" anchorCtr="1"/>
        <a:lstStyle xmlns:a="http://schemas.openxmlformats.org/drawingml/2006/main"/>
        <a:p xmlns:a="http://schemas.openxmlformats.org/drawingml/2006/main">
          <a:pPr>
            <a:defRPr sz="1125">
              <a:solidFill>
                <a:srgbClr val="53636D"/>
              </a:solidFill>
            </a:defRPr>
          </a:pPr>
        </a:p>
      </c:txPr>
    </c:legend>
    <c:plotVisOnly val="1"/>
  </c:chart>
  <c:spPr>
    <a:solidFill xmlns:a="http://schemas.openxmlformats.org/drawingml/2006/main">
      <a:srgbClr val="FFFFFF"/>
    </a:solidFill>
    <a:ln xmlns:a="http://schemas.openxmlformats.org/drawingml/2006/main" w="0">
      <a:solidFill>
        <a:srgbClr val="FFFFFF"/>
      </a:solidFill>
      <a:prstDash val="solid"/>
    </a:ln>
  </c:spPr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86C696F-3DEB-4EE4-B4DE-6F9481EAC9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438150"/>
            <a:ext cx="4762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>
              <a:buNone/>
              <a:defRPr sz="1200" b="1">
                <a:solidFill>
                  <a:srgbClr val="28B7D9"/>
                </a:solidFill>
                <a:latin typeface="Helvetica Neue"/>
                <a:ea typeface="Helvetica Neue"/>
                <a:cs typeface="Helvetica Neue"/>
              </a:defRPr>
            </a:pPr>
            <a:r>
              <a:rPr sz="1200" b="1">
                <a:solidFill>
                  <a:srgbClr val="28B7D9"/>
                </a:solidFill>
                <a:latin typeface="Helvetica Neue"/>
                <a:ea typeface="Helvetica Neue"/>
                <a:cs typeface="Helvetica Neue"/>
              </a:rPr>
              <a:t>AESTEEL · HACKATHON AI BOOST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810D774-7BFE-456D-86BE-1CE2E8DB71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1428750"/>
            <a:ext cx="485775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>
              <a:buNone/>
              <a:defRPr sz="5550" b="1">
                <a:solidFill>
                  <a:srgbClr val="071116"/>
                </a:solidFill>
                <a:latin typeface="Helvetica Neue"/>
                <a:ea typeface="Helvetica Neue"/>
                <a:cs typeface="Helvetica Neue"/>
              </a:defRPr>
            </a:pPr>
            <a:r>
              <a:rPr sz="5550" b="1">
                <a:solidFill>
                  <a:srgbClr val="071116"/>
                </a:solidFill>
                <a:latin typeface="Helvetica Neue"/>
                <a:ea typeface="Helvetica Neue"/>
                <a:cs typeface="Helvetica Neue"/>
              </a:rPr>
              <a:t>ENGIN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F171726-5C54-4860-BA27-36C413877A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2381250"/>
            <a:ext cx="4953000" cy="1219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53636D"/>
                </a:solidFill>
                <a:latin typeface="Helvetica Neue"/>
                <a:ea typeface="Helvetica Neue"/>
                <a:cs typeface="Helvetica Neue"/>
              </a:defRPr>
            </a:pPr>
            <a:r>
              <a:rPr sz="2550" b="1">
                <a:solidFill>
                  <a:srgbClr val="53636D"/>
                </a:solidFill>
                <a:latin typeface="Helvetica Neue"/>
                <a:ea typeface="Helvetica Neue"/>
                <a:cs typeface="Helvetica Neue"/>
              </a:rPr>
              <a:t>Cylinder po cylindrze.</a:t>
            </a:r>
          </a:p>
          <a:p xmlns:a="http://schemas.openxmlformats.org/drawingml/2006/main">
            <a:pPr>
              <a:buNone/>
              <a:defRPr sz="2550" b="1">
                <a:solidFill>
                  <a:srgbClr val="53636D"/>
                </a:solidFill>
                <a:latin typeface="Helvetica Neue"/>
                <a:ea typeface="Helvetica Neue"/>
                <a:cs typeface="Helvetica Neue"/>
              </a:defRPr>
            </a:pPr>
            <a:r>
              <a:rPr sz="2550" b="1">
                <a:solidFill>
                  <a:srgbClr val="53636D"/>
                </a:solidFill>
                <a:latin typeface="Helvetica Neue"/>
                <a:ea typeface="Helvetica Neue"/>
                <a:cs typeface="Helvetica Neue"/>
              </a:rPr>
              <a:t>Decyzja, nie tylko wykres.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7B73865-8EC9-4AF1-9002-D99A7B70B0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3981450"/>
            <a:ext cx="1619250" cy="57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B7D9"/>
          </a:solidFill>
          <a:ln xmlns:a="http://schemas.openxmlformats.org/drawingml/2006/main" w="0">
            <a:solidFill>
              <a:srgbClr val="28B7D9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BC9230B-463B-4054-9B7C-F8470FE5D6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4305300"/>
            <a:ext cx="485775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>
              <a:buNone/>
              <a:defRPr sz="1500">
                <a:solidFill>
                  <a:srgbClr val="53636D"/>
                </a:solidFill>
                <a:latin typeface="Helvetica Neue"/>
                <a:ea typeface="Helvetica Neue"/>
                <a:cs typeface="Helvetica Neue"/>
              </a:defRPr>
            </a:pPr>
            <a:r>
              <a:rPr sz="1500">
                <a:solidFill>
                  <a:srgbClr val="53636D"/>
                </a:solidFill>
                <a:latin typeface="Helvetica Neue"/>
                <a:ea typeface="Helvetica Neue"/>
                <a:cs typeface="Helvetica Neue"/>
              </a:rPr>
              <a:t>Akustyczna diagnostyka wtrysku · CPU · explainable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9eea48e96bea430d"/>
          <a:srcRect xmlns:a="http://schemas.openxmlformats.org/drawingml/2006/main" l="23009" t="0" r="23009" b="0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6191250" y="457200"/>
            <a:ext cx="5543550" cy="5562600"/>
          </a:xfrm>
          <a:prstGeom xmlns:a="http://schemas.openxmlformats.org/drawingml/2006/main" prst="rect">
            <a:avLst/>
          </a:prstGeom>
        </p:spPr>
      </p:pic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4AD7D334-AF65-4FDB-99EE-8A0F2E9836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68075" y="6286500"/>
            <a:ext cx="4572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buNone/>
              <a:defRPr sz="975">
                <a:solidFill>
                  <a:srgbClr val="53636D"/>
                </a:solidFill>
                <a:latin typeface="Helvetica Neue"/>
                <a:ea typeface="Helvetica Neue"/>
                <a:cs typeface="Helvetica Neue"/>
              </a:defRPr>
            </a:pPr>
            <a:r>
              <a:rPr sz="975">
                <a:solidFill>
                  <a:srgbClr val="53636D"/>
                </a:solidFill>
                <a:latin typeface="Helvetica Neue"/>
                <a:ea typeface="Helvetica Neue"/>
                <a:cs typeface="Helvetica Neue"/>
              </a:rPr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1565926726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AA3368E4-AE5B-431D-B045-BABC3EBC7A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323850"/>
            <a:ext cx="1076325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>
              <a:buNone/>
              <a:defRPr sz="2925" b="1">
                <a:solidFill>
                  <a:srgbClr val="071116"/>
                </a:solidFill>
                <a:latin typeface="Helvetica Neue"/>
                <a:ea typeface="Helvetica Neue"/>
                <a:cs typeface="Helvetica Neue"/>
              </a:defRPr>
            </a:pPr>
            <a:r>
              <a:rPr sz="2925" b="1">
                <a:solidFill>
                  <a:srgbClr val="071116"/>
                </a:solidFill>
                <a:latin typeface="Helvetica Neue"/>
                <a:ea typeface="Helvetica Neue"/>
                <a:cs typeface="Helvetica Neue"/>
              </a:rPr>
              <a:t>Pomiary są bogate. Decyzja serwisowa musi być prosta.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920D1168-C316-4E7B-9874-639759EC72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68075" y="6286500"/>
            <a:ext cx="4572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buNone/>
              <a:defRPr sz="975">
                <a:solidFill>
                  <a:srgbClr val="53636D"/>
                </a:solidFill>
                <a:latin typeface="Helvetica Neue"/>
                <a:ea typeface="Helvetica Neue"/>
                <a:cs typeface="Helvetica Neue"/>
              </a:defRPr>
            </a:pPr>
            <a:r>
              <a:rPr sz="975">
                <a:solidFill>
                  <a:srgbClr val="53636D"/>
                </a:solidFill>
                <a:latin typeface="Helvetica Neue"/>
                <a:ea typeface="Helvetica Neue"/>
                <a:cs typeface="Helvetica Neue"/>
              </a:rPr>
              <a:t>02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83AB577-BAB2-441E-8829-8B7C664092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1562100"/>
            <a:ext cx="46672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E55745"/>
                </a:solidFill>
                <a:latin typeface="Helvetica Neue"/>
                <a:ea typeface="Helvetica Neue"/>
                <a:cs typeface="Helvetica Neue"/>
              </a:defRPr>
            </a:pPr>
            <a:r>
              <a:rPr sz="1350" b="1">
                <a:solidFill>
                  <a:srgbClr val="E55745"/>
                </a:solidFill>
                <a:latin typeface="Helvetica Neue"/>
                <a:ea typeface="Helvetica Neue"/>
                <a:cs typeface="Helvetica Neue"/>
              </a:rPr>
              <a:t>DZIŚ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DEDBF7C6-CBBE-464C-88F2-765DA53C93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2095500"/>
            <a:ext cx="4857750" cy="1695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>
              <a:buNone/>
              <a:defRPr sz="2400" b="1">
                <a:solidFill>
                  <a:srgbClr val="071116"/>
                </a:solidFill>
                <a:latin typeface="Helvetica Neue"/>
                <a:ea typeface="Helvetica Neue"/>
                <a:cs typeface="Helvetica Neue"/>
              </a:defRPr>
            </a:pPr>
            <a:r>
              <a:rPr sz="2400" b="1">
                <a:solidFill>
                  <a:srgbClr val="071116"/>
                </a:solidFill>
                <a:latin typeface="Helvetica Neue"/>
                <a:ea typeface="Helvetica Neue"/>
                <a:cs typeface="Helvetica Neue"/>
              </a:rPr>
              <a:t>21 punktów widma</a:t>
            </a:r>
          </a:p>
          <a:p xmlns:a="http://schemas.openxmlformats.org/drawingml/2006/main">
            <a:pPr>
              <a:buNone/>
              <a:defRPr sz="2400" b="1">
                <a:solidFill>
                  <a:srgbClr val="071116"/>
                </a:solidFill>
                <a:latin typeface="Helvetica Neue"/>
                <a:ea typeface="Helvetica Neue"/>
                <a:cs typeface="Helvetica Neue"/>
              </a:defRPr>
            </a:pPr>
            <a:r>
              <a:rPr sz="2400" b="1">
                <a:solidFill>
                  <a:srgbClr val="071116"/>
                </a:solidFill>
                <a:latin typeface="Helvetica Neue"/>
                <a:ea typeface="Helvetica Neue"/>
                <a:cs typeface="Helvetica Neue"/>
              </a:rPr>
              <a:t>× nawet 16 cylindrów</a:t>
            </a:r>
          </a:p>
          <a:p xmlns:a="http://schemas.openxmlformats.org/drawingml/2006/main">
            <a:pPr>
              <a:buNone/>
              <a:defRPr sz="2400" b="1">
                <a:solidFill>
                  <a:srgbClr val="071116"/>
                </a:solidFill>
                <a:latin typeface="Helvetica Neue"/>
                <a:ea typeface="Helvetica Neue"/>
                <a:cs typeface="Helvetica Neue"/>
              </a:defRPr>
            </a:pPr>
            <a:r>
              <a:rPr sz="2400" b="1">
                <a:solidFill>
                  <a:srgbClr val="071116"/>
                </a:solidFill>
                <a:latin typeface="Helvetica Neue"/>
                <a:ea typeface="Helvetica Neue"/>
                <a:cs typeface="Helvetica Neue"/>
              </a:rPr>
              <a:t>× wiele możliwych usterek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23B00F70-3BD0-4D25-AF3B-C074501836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4114800"/>
            <a:ext cx="4857750" cy="1123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>
              <a:buNone/>
              <a:defRPr sz="1575">
                <a:solidFill>
                  <a:srgbClr val="53636D"/>
                </a:solidFill>
                <a:latin typeface="Helvetica Neue"/>
                <a:ea typeface="Helvetica Neue"/>
                <a:cs typeface="Helvetica Neue"/>
              </a:defRPr>
            </a:pPr>
            <a:r>
              <a:rPr sz="1575">
                <a:solidFill>
                  <a:srgbClr val="53636D"/>
                </a:solidFill>
                <a:latin typeface="Helvetica Neue"/>
                <a:ea typeface="Helvetica Neue"/>
                <a:cs typeface="Helvetica Neue"/>
              </a:rPr>
              <a:t>Ręczne porównanie jest wolne, niespójne i trudne do obrony przed kolejną decyzją serwisową.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266B11B-4A89-43DC-9EB2-04E798794A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1457325"/>
            <a:ext cx="19050" cy="19050"/>
          </a:xfrm>
          <a:prstGeom xmlns:a="http://schemas.openxmlformats.org/drawingml/2006/main" prst="rect">
            <a:avLst/>
          </a:prstGeom>
          <a:ln xmlns:a="http://schemas.openxmlformats.org/drawingml/2006/main" w="0"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8066A44-CAE7-49F9-ADD3-B9D009FBA5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1562100"/>
            <a:ext cx="46672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7B97A"/>
                </a:solidFill>
                <a:latin typeface="Helvetica Neue"/>
                <a:ea typeface="Helvetica Neue"/>
                <a:cs typeface="Helvetica Neue"/>
              </a:defRPr>
            </a:pPr>
            <a:r>
              <a:rPr sz="1350" b="1">
                <a:solidFill>
                  <a:srgbClr val="27B97A"/>
                </a:solidFill>
                <a:latin typeface="Helvetica Neue"/>
                <a:ea typeface="Helvetica Neue"/>
                <a:cs typeface="Helvetica Neue"/>
              </a:rPr>
              <a:t>Z ENGIN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E56EAB8-E018-46DE-B174-41D7323EB0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114550"/>
            <a:ext cx="4953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>
              <a:buNone/>
              <a:defRPr sz="1800" b="1">
                <a:solidFill>
                  <a:srgbClr val="28B7D9"/>
                </a:solidFill>
                <a:latin typeface="Helvetica Neue"/>
                <a:ea typeface="Helvetica Neue"/>
                <a:cs typeface="Helvetica Neue"/>
              </a:defRPr>
            </a:pPr>
            <a:r>
              <a:rPr sz="1800" b="1">
                <a:solidFill>
                  <a:srgbClr val="28B7D9"/>
                </a:solidFill>
                <a:latin typeface="Helvetica Neue"/>
                <a:ea typeface="Helvetica Neue"/>
                <a:cs typeface="Helvetica Neue"/>
              </a:rPr>
              <a:t>01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14329618-91FE-4A35-8347-0FAF39DE76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58050" y="2095500"/>
            <a:ext cx="3619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>
              <a:buNone/>
              <a:defRPr sz="1875" b="1">
                <a:solidFill>
                  <a:srgbClr val="071116"/>
                </a:solidFill>
                <a:latin typeface="Helvetica Neue"/>
                <a:ea typeface="Helvetica Neue"/>
                <a:cs typeface="Helvetica Neue"/>
              </a:defRPr>
            </a:pPr>
            <a:r>
              <a:rPr sz="1875" b="1">
                <a:solidFill>
                  <a:srgbClr val="071116"/>
                </a:solidFill>
                <a:latin typeface="Helvetica Neue"/>
                <a:ea typeface="Helvetica Neue"/>
                <a:cs typeface="Helvetica Neue"/>
              </a:rPr>
              <a:t>Który cylinder?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B4E86D4C-C686-40A9-AB20-940AA81D87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58050" y="2524125"/>
            <a:ext cx="3905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>
              <a:buNone/>
              <a:defRPr sz="1350">
                <a:solidFill>
                  <a:srgbClr val="53636D"/>
                </a:solidFill>
                <a:latin typeface="Helvetica Neue"/>
                <a:ea typeface="Helvetica Neue"/>
                <a:cs typeface="Helvetica Neue"/>
              </a:defRPr>
            </a:pPr>
            <a:r>
              <a:rPr sz="1350">
                <a:solidFill>
                  <a:srgbClr val="53636D"/>
                </a:solidFill>
                <a:latin typeface="Helvetica Neue"/>
                <a:ea typeface="Helvetica Neue"/>
                <a:cs typeface="Helvetica Neue"/>
              </a:rPr>
              <a:t>Ranking priorytetu kontroli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4DFA4D0D-0A1E-473C-B6ED-9CD7057C7B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295650"/>
            <a:ext cx="4953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>
              <a:buNone/>
              <a:defRPr sz="1800" b="1">
                <a:solidFill>
                  <a:srgbClr val="28B7D9"/>
                </a:solidFill>
                <a:latin typeface="Helvetica Neue"/>
                <a:ea typeface="Helvetica Neue"/>
                <a:cs typeface="Helvetica Neue"/>
              </a:defRPr>
            </a:pPr>
            <a:r>
              <a:rPr sz="1800" b="1">
                <a:solidFill>
                  <a:srgbClr val="28B7D9"/>
                </a:solidFill>
                <a:latin typeface="Helvetica Neue"/>
                <a:ea typeface="Helvetica Neue"/>
                <a:cs typeface="Helvetica Neue"/>
              </a:rPr>
              <a:t>02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A2E5F18-8A51-4ED9-A78E-A6ACA1913E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58050" y="3276600"/>
            <a:ext cx="3619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>
              <a:buNone/>
              <a:defRPr sz="1875" b="1">
                <a:solidFill>
                  <a:srgbClr val="071116"/>
                </a:solidFill>
                <a:latin typeface="Helvetica Neue"/>
                <a:ea typeface="Helvetica Neue"/>
                <a:cs typeface="Helvetica Neue"/>
              </a:defRPr>
            </a:pPr>
            <a:r>
              <a:rPr sz="1875" b="1">
                <a:solidFill>
                  <a:srgbClr val="071116"/>
                </a:solidFill>
                <a:latin typeface="Helvetica Neue"/>
                <a:ea typeface="Helvetica Neue"/>
                <a:cs typeface="Helvetica Neue"/>
              </a:rPr>
              <a:t>Jaka usterka?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2F54F37C-E96F-4FBF-AA6C-2207411026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58050" y="3705225"/>
            <a:ext cx="3905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>
              <a:buNone/>
              <a:defRPr sz="1350">
                <a:solidFill>
                  <a:srgbClr val="53636D"/>
                </a:solidFill>
                <a:latin typeface="Helvetica Neue"/>
                <a:ea typeface="Helvetica Neue"/>
                <a:cs typeface="Helvetica Neue"/>
              </a:defRPr>
            </a:pPr>
            <a:r>
              <a:rPr sz="1350">
                <a:solidFill>
                  <a:srgbClr val="53636D"/>
                </a:solidFill>
                <a:latin typeface="Helvetica Neue"/>
                <a:ea typeface="Helvetica Neue"/>
                <a:cs typeface="Helvetica Neue"/>
              </a:rPr>
              <a:t>Label + severity + score modelu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CEF4B261-DBFC-44F3-87A7-8F1876CEBE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4476750"/>
            <a:ext cx="4953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>
              <a:buNone/>
              <a:defRPr sz="1800" b="1">
                <a:solidFill>
                  <a:srgbClr val="28B7D9"/>
                </a:solidFill>
                <a:latin typeface="Helvetica Neue"/>
                <a:ea typeface="Helvetica Neue"/>
                <a:cs typeface="Helvetica Neue"/>
              </a:defRPr>
            </a:pPr>
            <a:r>
              <a:rPr sz="1800" b="1">
                <a:solidFill>
                  <a:srgbClr val="28B7D9"/>
                </a:solidFill>
                <a:latin typeface="Helvetica Neue"/>
                <a:ea typeface="Helvetica Neue"/>
                <a:cs typeface="Helvetica Neue"/>
              </a:rPr>
              <a:t>03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9F0F0E56-3C40-44FA-B179-837A9FBB2A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58050" y="4457700"/>
            <a:ext cx="3619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>
              <a:buNone/>
              <a:defRPr sz="1875" b="1">
                <a:solidFill>
                  <a:srgbClr val="071116"/>
                </a:solidFill>
                <a:latin typeface="Helvetica Neue"/>
                <a:ea typeface="Helvetica Neue"/>
                <a:cs typeface="Helvetica Neue"/>
              </a:defRPr>
            </a:pPr>
            <a:r>
              <a:rPr sz="1875" b="1">
                <a:solidFill>
                  <a:srgbClr val="071116"/>
                </a:solidFill>
                <a:latin typeface="Helvetica Neue"/>
                <a:ea typeface="Helvetica Neue"/>
                <a:cs typeface="Helvetica Neue"/>
              </a:rPr>
              <a:t>Dlaczego?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1FE63763-2105-4EBA-8F75-3906E69B77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58050" y="4886325"/>
            <a:ext cx="3905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>
              <a:buNone/>
              <a:defRPr sz="1350">
                <a:solidFill>
                  <a:srgbClr val="53636D"/>
                </a:solidFill>
                <a:latin typeface="Helvetica Neue"/>
                <a:ea typeface="Helvetica Neue"/>
                <a:cs typeface="Helvetica Neue"/>
              </a:defRPr>
            </a:pPr>
            <a:r>
              <a:rPr sz="1350">
                <a:solidFill>
                  <a:srgbClr val="53636D"/>
                </a:solidFill>
                <a:latin typeface="Helvetica Neue"/>
                <a:ea typeface="Helvetica Neue"/>
                <a:cs typeface="Helvetica Neue"/>
              </a:rPr>
              <a:t>Pasmo anomalii i lokalna referencja</a:t>
            </a:r>
          </a:p>
        </p:txBody>
      </p:sp>
    </p:spTree>
    <p:extLst>
      <p:ext uri="{BB962C8B-B14F-4D97-AF65-F5344CB8AC3E}">
        <p14:creationId xmlns:p14="http://schemas.microsoft.com/office/powerpoint/2010/main" val="1154059953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6440D87F-4C37-46A0-938E-6F3539ADAE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323850"/>
            <a:ext cx="1076325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>
              <a:buNone/>
              <a:defRPr sz="2925" b="1">
                <a:solidFill>
                  <a:srgbClr val="071116"/>
                </a:solidFill>
                <a:latin typeface="Helvetica Neue"/>
                <a:ea typeface="Helvetica Neue"/>
                <a:cs typeface="Helvetica Neue"/>
              </a:defRPr>
            </a:pPr>
            <a:r>
              <a:rPr sz="2925" b="1">
                <a:solidFill>
                  <a:srgbClr val="071116"/>
                </a:solidFill>
                <a:latin typeface="Helvetica Neue"/>
                <a:ea typeface="Helvetica Neue"/>
                <a:cs typeface="Helvetica Neue"/>
              </a:rPr>
              <a:t>Jedno przejście: od CSV do działania mechanika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16DAEB3-77FA-4053-AE0D-FBB9DD0B48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68075" y="6286500"/>
            <a:ext cx="4572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buNone/>
              <a:defRPr sz="975">
                <a:solidFill>
                  <a:srgbClr val="53636D"/>
                </a:solidFill>
                <a:latin typeface="Helvetica Neue"/>
                <a:ea typeface="Helvetica Neue"/>
                <a:cs typeface="Helvetica Neue"/>
              </a:defRPr>
            </a:pPr>
            <a:r>
              <a:rPr sz="975">
                <a:solidFill>
                  <a:srgbClr val="53636D"/>
                </a:solidFill>
                <a:latin typeface="Helvetica Neue"/>
                <a:ea typeface="Helvetica Neue"/>
                <a:cs typeface="Helvetica Neue"/>
              </a:rPr>
              <a:t>03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03195CA-3799-4B63-A264-D9DA37E280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0600" y="2943225"/>
            <a:ext cx="9858375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5CDD2"/>
          </a:solidFill>
          <a:ln xmlns:a="http://schemas.openxmlformats.org/drawingml/2006/main" w="0">
            <a:solidFill>
              <a:srgbClr val="C5CDD2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F8DC397-21B4-4DD6-8D7E-C4065B7927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543175"/>
            <a:ext cx="819150" cy="8191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8B7D9"/>
          </a:solidFill>
          <a:ln xmlns:a="http://schemas.openxmlformats.org/drawingml/2006/main" w="0">
            <a:solidFill>
              <a:srgbClr val="28B7D9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5F8DDE7-6222-44EB-8027-7D2B2CEC5D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714625"/>
            <a:ext cx="8191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buNone/>
              <a:defRPr sz="2175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</a:defRPr>
            </a:pPr>
            <a:r>
              <a:rPr sz="2175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</a:rPr>
              <a:t>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FB2C6ED-B882-449D-BFA5-3EBB717A98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667125"/>
            <a:ext cx="219075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>
              <a:buNone/>
              <a:defRPr sz="1875" b="1">
                <a:solidFill>
                  <a:srgbClr val="071116"/>
                </a:solidFill>
                <a:latin typeface="Helvetica Neue"/>
                <a:ea typeface="Helvetica Neue"/>
                <a:cs typeface="Helvetica Neue"/>
              </a:defRPr>
            </a:pPr>
            <a:r>
              <a:rPr sz="1875" b="1">
                <a:solidFill>
                  <a:srgbClr val="071116"/>
                </a:solidFill>
                <a:latin typeface="Helvetica Neue"/>
                <a:ea typeface="Helvetica Neue"/>
                <a:cs typeface="Helvetica Neue"/>
              </a:rPr>
              <a:t>Walidacja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FE6B000-82CA-4E70-BB66-41739FD345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4229100"/>
            <a:ext cx="2190750" cy="800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>
              <a:buNone/>
              <a:defRPr sz="1350">
                <a:solidFill>
                  <a:srgbClr val="53636D"/>
                </a:solidFill>
                <a:latin typeface="Helvetica Neue"/>
                <a:ea typeface="Helvetica Neue"/>
                <a:cs typeface="Helvetica Neue"/>
              </a:defRPr>
            </a:pPr>
            <a:r>
              <a:rPr sz="1350">
                <a:solidFill>
                  <a:srgbClr val="53636D"/>
                </a:solidFill>
                <a:latin typeface="Helvetica Neue"/>
                <a:ea typeface="Helvetica Neue"/>
                <a:cs typeface="Helvetica Neue"/>
              </a:rPr>
              <a:t>Komplet silnika</a:t>
            </a:r>
          </a:p>
          <a:p xmlns:a="http://schemas.openxmlformats.org/drawingml/2006/main">
            <a:pPr>
              <a:buNone/>
              <a:defRPr sz="1350">
                <a:solidFill>
                  <a:srgbClr val="53636D"/>
                </a:solidFill>
                <a:latin typeface="Helvetica Neue"/>
                <a:ea typeface="Helvetica Neue"/>
                <a:cs typeface="Helvetica Neue"/>
              </a:defRPr>
            </a:pPr>
            <a:r>
              <a:rPr sz="1350">
                <a:solidFill>
                  <a:srgbClr val="53636D"/>
                </a:solidFill>
                <a:latin typeface="Helvetica Neue"/>
                <a:ea typeface="Helvetica Neue"/>
                <a:cs typeface="Helvetica Neue"/>
              </a:rPr>
              <a:t>i jakość widma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9EAEB14-6BE8-4EF3-9AD0-B0155713CA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43300" y="2543175"/>
            <a:ext cx="819150" cy="8191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477F3"/>
          </a:solidFill>
          <a:ln xmlns:a="http://schemas.openxmlformats.org/drawingml/2006/main" w="0">
            <a:solidFill>
              <a:srgbClr val="2477F3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AFA2E0D-19F9-4539-B2F0-53CECF1C68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43300" y="2714625"/>
            <a:ext cx="8191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buNone/>
              <a:defRPr sz="2175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</a:defRPr>
            </a:pPr>
            <a:r>
              <a:rPr sz="2175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</a:rPr>
              <a:t>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F8063E9-258D-450F-A72B-B7CA4D650A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95675" y="3667125"/>
            <a:ext cx="219075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>
              <a:buNone/>
              <a:defRPr sz="1875" b="1">
                <a:solidFill>
                  <a:srgbClr val="071116"/>
                </a:solidFill>
                <a:latin typeface="Helvetica Neue"/>
                <a:ea typeface="Helvetica Neue"/>
                <a:cs typeface="Helvetica Neue"/>
              </a:defRPr>
            </a:pPr>
            <a:r>
              <a:rPr sz="1875" b="1">
                <a:solidFill>
                  <a:srgbClr val="071116"/>
                </a:solidFill>
                <a:latin typeface="Helvetica Neue"/>
                <a:ea typeface="Helvetica Neue"/>
                <a:cs typeface="Helvetica Neue"/>
              </a:rPr>
              <a:t>Diagnoza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55DFB99D-49D0-4711-BCC5-168B419C44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95675" y="4229100"/>
            <a:ext cx="2190750" cy="800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>
              <a:buNone/>
              <a:defRPr sz="1350">
                <a:solidFill>
                  <a:srgbClr val="53636D"/>
                </a:solidFill>
                <a:latin typeface="Helvetica Neue"/>
                <a:ea typeface="Helvetica Neue"/>
                <a:cs typeface="Helvetica Neue"/>
              </a:defRPr>
            </a:pPr>
            <a:r>
              <a:rPr sz="1350">
                <a:solidFill>
                  <a:srgbClr val="53636D"/>
                </a:solidFill>
                <a:latin typeface="Helvetica Neue"/>
                <a:ea typeface="Helvetica Neue"/>
                <a:cs typeface="Helvetica Neue"/>
              </a:rPr>
              <a:t>Label, severity</a:t>
            </a:r>
          </a:p>
          <a:p xmlns:a="http://schemas.openxmlformats.org/drawingml/2006/main">
            <a:pPr>
              <a:buNone/>
              <a:defRPr sz="1350">
                <a:solidFill>
                  <a:srgbClr val="53636D"/>
                </a:solidFill>
                <a:latin typeface="Helvetica Neue"/>
                <a:ea typeface="Helvetica Neue"/>
                <a:cs typeface="Helvetica Neue"/>
              </a:defRPr>
            </a:pPr>
            <a:r>
              <a:rPr sz="1350">
                <a:solidFill>
                  <a:srgbClr val="53636D"/>
                </a:solidFill>
                <a:latin typeface="Helvetica Neue"/>
                <a:ea typeface="Helvetica Neue"/>
                <a:cs typeface="Helvetica Neue"/>
              </a:rPr>
              <a:t>i reguła OOD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F3E4B3D0-9A0A-4097-A856-CD365BDD42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19850" y="2543175"/>
            <a:ext cx="819150" cy="8191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8971B"/>
          </a:solidFill>
          <a:ln xmlns:a="http://schemas.openxmlformats.org/drawingml/2006/main" w="0">
            <a:solidFill>
              <a:srgbClr val="E8971B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769A7020-CCEA-43D7-86F5-3E7FC59B22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19850" y="2714625"/>
            <a:ext cx="8191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buNone/>
              <a:defRPr sz="2175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</a:defRPr>
            </a:pPr>
            <a:r>
              <a:rPr sz="2175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</a:rPr>
              <a:t>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08140527-9197-4D69-B4CF-65C0B9E342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72225" y="3667125"/>
            <a:ext cx="219075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>
              <a:buNone/>
              <a:defRPr sz="1875" b="1">
                <a:solidFill>
                  <a:srgbClr val="071116"/>
                </a:solidFill>
                <a:latin typeface="Helvetica Neue"/>
                <a:ea typeface="Helvetica Neue"/>
                <a:cs typeface="Helvetica Neue"/>
              </a:defRPr>
            </a:pPr>
            <a:r>
              <a:rPr sz="1875" b="1">
                <a:solidFill>
                  <a:srgbClr val="071116"/>
                </a:solidFill>
                <a:latin typeface="Helvetica Neue"/>
                <a:ea typeface="Helvetica Neue"/>
                <a:cs typeface="Helvetica Neue"/>
              </a:rPr>
              <a:t>Wyjaśnienie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A87FDF2E-A950-448E-B290-24CF7FBAC3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72225" y="4229100"/>
            <a:ext cx="2190750" cy="800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>
              <a:buNone/>
              <a:defRPr sz="1350">
                <a:solidFill>
                  <a:srgbClr val="53636D"/>
                </a:solidFill>
                <a:latin typeface="Helvetica Neue"/>
                <a:ea typeface="Helvetica Neue"/>
                <a:cs typeface="Helvetica Neue"/>
              </a:defRPr>
            </a:pPr>
            <a:r>
              <a:rPr sz="1350">
                <a:solidFill>
                  <a:srgbClr val="53636D"/>
                </a:solidFill>
                <a:latin typeface="Helvetica Neue"/>
                <a:ea typeface="Helvetica Neue"/>
                <a:cs typeface="Helvetica Neue"/>
              </a:rPr>
              <a:t>Referencja silnika</a:t>
            </a:r>
          </a:p>
          <a:p xmlns:a="http://schemas.openxmlformats.org/drawingml/2006/main">
            <a:pPr>
              <a:buNone/>
              <a:defRPr sz="1350">
                <a:solidFill>
                  <a:srgbClr val="53636D"/>
                </a:solidFill>
                <a:latin typeface="Helvetica Neue"/>
                <a:ea typeface="Helvetica Neue"/>
                <a:cs typeface="Helvetica Neue"/>
              </a:defRPr>
            </a:pPr>
            <a:r>
              <a:rPr sz="1350">
                <a:solidFill>
                  <a:srgbClr val="53636D"/>
                </a:solidFill>
                <a:latin typeface="Helvetica Neue"/>
                <a:ea typeface="Helvetica Neue"/>
                <a:cs typeface="Helvetica Neue"/>
              </a:rPr>
              <a:t>i anomalne pasma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4D810FAD-757E-4940-B7E5-84D2F59BCA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96400" y="2543175"/>
            <a:ext cx="819150" cy="8191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7B97A"/>
          </a:solidFill>
          <a:ln xmlns:a="http://schemas.openxmlformats.org/drawingml/2006/main" w="0">
            <a:solidFill>
              <a:srgbClr val="27B97A"/>
            </a:solidFill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B13D34C1-42CE-4AF6-8727-994C3D7F8C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96400" y="2714625"/>
            <a:ext cx="8191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buNone/>
              <a:defRPr sz="2175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</a:defRPr>
            </a:pPr>
            <a:r>
              <a:rPr sz="2175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</a:rPr>
              <a:t>4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5C82C87A-4A1D-4531-A063-43DD822E69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48775" y="3667125"/>
            <a:ext cx="219075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>
              <a:buNone/>
              <a:defRPr sz="1875" b="1">
                <a:solidFill>
                  <a:srgbClr val="071116"/>
                </a:solidFill>
                <a:latin typeface="Helvetica Neue"/>
                <a:ea typeface="Helvetica Neue"/>
                <a:cs typeface="Helvetica Neue"/>
              </a:defRPr>
            </a:pPr>
            <a:r>
              <a:rPr sz="1875" b="1">
                <a:solidFill>
                  <a:srgbClr val="071116"/>
                </a:solidFill>
                <a:latin typeface="Helvetica Neue"/>
                <a:ea typeface="Helvetica Neue"/>
                <a:cs typeface="Helvetica Neue"/>
              </a:rPr>
              <a:t>Działanie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C9F69DEE-AAF2-4DD7-A6B7-0A6B483B34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48775" y="4229100"/>
            <a:ext cx="2190750" cy="800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>
              <a:buNone/>
              <a:defRPr sz="1350">
                <a:solidFill>
                  <a:srgbClr val="53636D"/>
                </a:solidFill>
                <a:latin typeface="Helvetica Neue"/>
                <a:ea typeface="Helvetica Neue"/>
                <a:cs typeface="Helvetica Neue"/>
              </a:defRPr>
            </a:pPr>
            <a:r>
              <a:rPr sz="1350">
                <a:solidFill>
                  <a:srgbClr val="53636D"/>
                </a:solidFill>
                <a:latin typeface="Helvetica Neue"/>
                <a:ea typeface="Helvetica Neue"/>
                <a:cs typeface="Helvetica Neue"/>
              </a:rPr>
              <a:t>Priorytet kontroli</a:t>
            </a:r>
          </a:p>
          <a:p xmlns:a="http://schemas.openxmlformats.org/drawingml/2006/main">
            <a:pPr>
              <a:buNone/>
              <a:defRPr sz="1350">
                <a:solidFill>
                  <a:srgbClr val="53636D"/>
                </a:solidFill>
                <a:latin typeface="Helvetica Neue"/>
                <a:ea typeface="Helvetica Neue"/>
                <a:cs typeface="Helvetica Neue"/>
              </a:defRPr>
            </a:pPr>
            <a:r>
              <a:rPr sz="1350">
                <a:solidFill>
                  <a:srgbClr val="53636D"/>
                </a:solidFill>
                <a:latin typeface="Helvetica Neue"/>
                <a:ea typeface="Helvetica Neue"/>
                <a:cs typeface="Helvetica Neue"/>
              </a:rPr>
              <a:t>i rekomendacja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626DA96B-C74D-49AD-AFDA-8FCD9B2689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5600700"/>
            <a:ext cx="10382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buNone/>
              <a:defRPr sz="1650" b="1">
                <a:solidFill>
                  <a:srgbClr val="071116"/>
                </a:solidFill>
                <a:latin typeface="Helvetica Neue"/>
                <a:ea typeface="Helvetica Neue"/>
                <a:cs typeface="Helvetica Neue"/>
              </a:defRPr>
            </a:pPr>
            <a:r>
              <a:rPr sz="1650" b="1">
                <a:solidFill>
                  <a:srgbClr val="071116"/>
                </a:solidFill>
                <a:latin typeface="Helvetica Neue"/>
                <a:ea typeface="Helvetica Neue"/>
                <a:cs typeface="Helvetica Neue"/>
              </a:rPr>
              <a:t>Całość działa lokalnie na CPU i nie wysyła danych pomiarowych na zewnątrz.</a:t>
            </a:r>
          </a:p>
        </p:txBody>
      </p:sp>
    </p:spTree>
    <p:extLst>
      <p:ext uri="{BB962C8B-B14F-4D97-AF65-F5344CB8AC3E}">
        <p14:creationId xmlns:p14="http://schemas.microsoft.com/office/powerpoint/2010/main" val="391131933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5D36A84-4E0E-4DC9-BA08-BB309A2890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323850"/>
            <a:ext cx="1076325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>
              <a:buNone/>
              <a:defRPr sz="2925" b="1">
                <a:solidFill>
                  <a:srgbClr val="071116"/>
                </a:solidFill>
                <a:latin typeface="Helvetica Neue"/>
                <a:ea typeface="Helvetica Neue"/>
                <a:cs typeface="Helvetica Neue"/>
              </a:defRPr>
            </a:pPr>
            <a:r>
              <a:rPr sz="2925" b="1">
                <a:solidFill>
                  <a:srgbClr val="071116"/>
                </a:solidFill>
                <a:latin typeface="Helvetica Neue"/>
                <a:ea typeface="Helvetica Neue"/>
                <a:cs typeface="Helvetica Neue"/>
              </a:rPr>
              <a:t>Model wskazuje usterkę — ekran pokazuje dowód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885ADA6-BE55-4570-8852-2BBE8DF022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68075" y="6286500"/>
            <a:ext cx="4572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buNone/>
              <a:defRPr sz="975">
                <a:solidFill>
                  <a:srgbClr val="53636D"/>
                </a:solidFill>
                <a:latin typeface="Helvetica Neue"/>
                <a:ea typeface="Helvetica Neue"/>
                <a:cs typeface="Helvetica Neue"/>
              </a:defRPr>
            </a:pPr>
            <a:r>
              <a:rPr sz="975">
                <a:solidFill>
                  <a:srgbClr val="53636D"/>
                </a:solidFill>
                <a:latin typeface="Helvetica Neue"/>
                <a:ea typeface="Helvetica Neue"/>
                <a:cs typeface="Helvetica Neue"/>
              </a:rPr>
              <a:t>04</a:t>
            </a:r>
          </a:p>
        </p:txBody>
      </p:sp>
      <p:pic>
        <p:nvPicPr>
          <p:cNvPr id="13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4df5326e28c3467e"/>
          <a:stretch xmlns:a="http://schemas.openxmlformats.org/drawingml/2006/main"/>
        </p:blipFill>
        <p:spPr>
          <a:xfrm xmlns:a="http://schemas.openxmlformats.org/drawingml/2006/main">
            <a:off x="381000" y="1309321"/>
            <a:ext cx="6838950" cy="4734658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8554491B-89DD-496F-BD82-73BAEE00A7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67625" y="1600200"/>
            <a:ext cx="3714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>
              <a:buNone/>
              <a:defRPr sz="1875" b="1">
                <a:solidFill>
                  <a:srgbClr val="071116"/>
                </a:solidFill>
                <a:latin typeface="Helvetica Neue"/>
                <a:ea typeface="Helvetica Neue"/>
                <a:cs typeface="Helvetica Neue"/>
              </a:defRPr>
            </a:pPr>
            <a:r>
              <a:rPr sz="1875" b="1">
                <a:solidFill>
                  <a:srgbClr val="071116"/>
                </a:solidFill>
                <a:latin typeface="Helvetica Neue"/>
                <a:ea typeface="Helvetica Neue"/>
                <a:cs typeface="Helvetica Neue"/>
              </a:rPr>
              <a:t>Referencja lokalna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8E6B5FB-9D4C-42A0-885B-934659DAD0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67625" y="2114550"/>
            <a:ext cx="371475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>
              <a:buNone/>
              <a:defRPr sz="1425">
                <a:solidFill>
                  <a:srgbClr val="53636D"/>
                </a:solidFill>
                <a:latin typeface="Helvetica Neue"/>
                <a:ea typeface="Helvetica Neue"/>
                <a:cs typeface="Helvetica Neue"/>
              </a:defRPr>
            </a:pPr>
            <a:r>
              <a:rPr sz="1425">
                <a:solidFill>
                  <a:srgbClr val="53636D"/>
                </a:solidFill>
                <a:latin typeface="Helvetica Neue"/>
                <a:ea typeface="Helvetica Neue"/>
                <a:cs typeface="Helvetica Neue"/>
              </a:rPr>
              <a:t>Badany cylinder jest porównywany z medianą pozostałych cylindrów tej samej jednostki.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00DFD74-838F-4513-BF0E-44E7C73587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67625" y="3505200"/>
            <a:ext cx="3714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>
              <a:buNone/>
              <a:defRPr sz="1875" b="1">
                <a:solidFill>
                  <a:srgbClr val="071116"/>
                </a:solidFill>
                <a:latin typeface="Helvetica Neue"/>
                <a:ea typeface="Helvetica Neue"/>
                <a:cs typeface="Helvetica Neue"/>
              </a:defRPr>
            </a:pPr>
            <a:r>
              <a:rPr sz="1875" b="1">
                <a:solidFill>
                  <a:srgbClr val="071116"/>
                </a:solidFill>
                <a:latin typeface="Helvetica Neue"/>
                <a:ea typeface="Helvetica Neue"/>
                <a:cs typeface="Helvetica Neue"/>
              </a:rPr>
              <a:t>Widoczne uzasadnienie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B1C1726C-FC8B-4D04-AB3D-97897CE652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67625" y="4019550"/>
            <a:ext cx="371475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>
              <a:buNone/>
              <a:defRPr sz="1425">
                <a:solidFill>
                  <a:srgbClr val="53636D"/>
                </a:solidFill>
                <a:latin typeface="Helvetica Neue"/>
                <a:ea typeface="Helvetica Neue"/>
                <a:cs typeface="Helvetica Neue"/>
              </a:defRPr>
            </a:pPr>
            <a:r>
              <a:rPr sz="1425">
                <a:solidFill>
                  <a:srgbClr val="53636D"/>
                </a:solidFill>
                <a:latin typeface="Helvetica Neue"/>
                <a:ea typeface="Helvetica Neue"/>
                <a:cs typeface="Helvetica Neue"/>
              </a:rPr>
              <a:t>Mechanik widzi trzy anomalne pasma, score modelu, severity i rekomendowany następny krok.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974BC29-B4D3-431F-9633-1D30361F7F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67625" y="5429250"/>
            <a:ext cx="142875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8971B"/>
          </a:solidFill>
          <a:ln xmlns:a="http://schemas.openxmlformats.org/drawingml/2006/main" w="0">
            <a:solidFill>
              <a:srgbClr val="E8971B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130854568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67A6C215-C02D-4677-B83C-C8668A8E54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323850"/>
            <a:ext cx="1076325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>
              <a:buNone/>
              <a:defRPr sz="2925" b="1">
                <a:solidFill>
                  <a:srgbClr val="071116"/>
                </a:solidFill>
                <a:latin typeface="Helvetica Neue"/>
                <a:ea typeface="Helvetica Neue"/>
                <a:cs typeface="Helvetica Neue"/>
              </a:defRPr>
            </a:pPr>
            <a:r>
              <a:rPr sz="2925" b="1">
                <a:solidFill>
                  <a:srgbClr val="071116"/>
                </a:solidFill>
                <a:latin typeface="Helvetica Neue"/>
                <a:ea typeface="Helvetica Neue"/>
                <a:cs typeface="Helvetica Neue"/>
              </a:rPr>
              <a:t>Jakość utrzymuje się także przy brakujących pomiarach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6B24901-A3F4-49E5-A396-8E93E148C3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68075" y="6286500"/>
            <a:ext cx="4572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buNone/>
              <a:defRPr sz="975">
                <a:solidFill>
                  <a:srgbClr val="53636D"/>
                </a:solidFill>
                <a:latin typeface="Helvetica Neue"/>
                <a:ea typeface="Helvetica Neue"/>
                <a:cs typeface="Helvetica Neue"/>
              </a:defRPr>
            </a:pPr>
            <a:r>
              <a:rPr sz="975">
                <a:solidFill>
                  <a:srgbClr val="53636D"/>
                </a:solidFill>
                <a:latin typeface="Helvetica Neue"/>
                <a:ea typeface="Helvetica Neue"/>
                <a:cs typeface="Helvetica Neue"/>
              </a:rPr>
              <a:t>05</a:t>
            </a:r>
          </a:p>
        </p:txBody>
      </p:sp>
      <p:graphicFrame>
        <p:nvGraphicFramePr>
          <p:cNvPr id="18" name="Chart"/>
          <p:cNvGraphicFramePr/>
          <p:nvPr/>
        </p:nvGraphicFramePr>
        <p:xfrm>
          <a:off xmlns:a="http://schemas.openxmlformats.org/drawingml/2006/main" x="419100" y="1428750"/>
          <a:ext xmlns:a="http://schemas.openxmlformats.org/drawingml/2006/main" cx="5905500" cy="4429125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7873fcd0fa94163"/>
          </a:graphicData>
        </a:graphic>
      </p:graphicFrame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F182E41-D2B1-493D-AD4D-0D68988401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1466850"/>
            <a:ext cx="4762500" cy="1219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EF2F4"/>
          </a:solidFill>
          <a:ln xmlns:a="http://schemas.openxmlformats.org/drawingml/2006/main" w="0">
            <a:solidFill>
              <a:srgbClr val="EEF2F4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FF40F2C-D9FC-49C2-9A6E-7A5F6FD3CC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81850" y="1657350"/>
            <a:ext cx="1905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>
              <a:buNone/>
              <a:defRPr sz="2625" b="1">
                <a:solidFill>
                  <a:srgbClr val="2477F3"/>
                </a:solidFill>
                <a:latin typeface="Helvetica Neue"/>
                <a:ea typeface="Helvetica Neue"/>
                <a:cs typeface="Helvetica Neue"/>
              </a:defRPr>
            </a:pPr>
            <a:r>
              <a:rPr sz="2625" b="1">
                <a:solidFill>
                  <a:srgbClr val="2477F3"/>
                </a:solidFill>
                <a:latin typeface="Helvetica Neue"/>
                <a:ea typeface="Helvetica Neue"/>
                <a:cs typeface="Helvetica Neue"/>
              </a:rPr>
              <a:t>33.65 / 40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B3E01E6-440F-4459-90AD-E1DD6EE7B2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81850" y="2219325"/>
            <a:ext cx="4000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>
              <a:buNone/>
              <a:defRPr sz="1275">
                <a:solidFill>
                  <a:srgbClr val="53636D"/>
                </a:solidFill>
                <a:latin typeface="Helvetica Neue"/>
                <a:ea typeface="Helvetica Neue"/>
                <a:cs typeface="Helvetica Neue"/>
              </a:defRPr>
            </a:pPr>
            <a:r>
              <a:rPr sz="1275">
                <a:solidFill>
                  <a:srgbClr val="53636D"/>
                </a:solidFill>
                <a:latin typeface="Helvetica Neue"/>
                <a:ea typeface="Helvetica Neue"/>
                <a:cs typeface="Helvetica Neue"/>
              </a:rPr>
              <a:t>walidacyjne punkty ML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7CEBDB5-32D6-4BA1-BE13-B8AD695040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2971800"/>
            <a:ext cx="4762500" cy="1219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EF2F4"/>
          </a:solidFill>
          <a:ln xmlns:a="http://schemas.openxmlformats.org/drawingml/2006/main" w="0">
            <a:solidFill>
              <a:srgbClr val="EEF2F4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2B2D489-225A-455F-A41E-90F1165BB6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81850" y="3162300"/>
            <a:ext cx="1905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>
              <a:buNone/>
              <a:defRPr sz="2625" b="1">
                <a:solidFill>
                  <a:srgbClr val="071116"/>
                </a:solidFill>
                <a:latin typeface="Helvetica Neue"/>
                <a:ea typeface="Helvetica Neue"/>
                <a:cs typeface="Helvetica Neue"/>
              </a:defRPr>
            </a:pPr>
            <a:r>
              <a:rPr sz="2625" b="1">
                <a:solidFill>
                  <a:srgbClr val="071116"/>
                </a:solidFill>
                <a:latin typeface="Helvetica Neue"/>
                <a:ea typeface="Helvetica Neue"/>
                <a:cs typeface="Helvetica Neue"/>
              </a:rPr>
              <a:t>32 / 32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D6FD8ABF-CDAE-44D6-838F-77F51C6FEF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81850" y="3724275"/>
            <a:ext cx="4000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>
              <a:buNone/>
              <a:defRPr sz="1275">
                <a:solidFill>
                  <a:srgbClr val="53636D"/>
                </a:solidFill>
                <a:latin typeface="Helvetica Neue"/>
                <a:ea typeface="Helvetica Neue"/>
                <a:cs typeface="Helvetica Neue"/>
              </a:defRPr>
            </a:pPr>
            <a:r>
              <a:rPr sz="1275">
                <a:solidFill>
                  <a:srgbClr val="53636D"/>
                </a:solidFill>
                <a:latin typeface="Helvetica Neue"/>
                <a:ea typeface="Helvetica Neue"/>
                <a:cs typeface="Helvetica Neue"/>
              </a:rPr>
              <a:t>testów przechodzi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D87173E7-7AE0-4011-B73C-733F0C0165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4476750"/>
            <a:ext cx="4762500" cy="1219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EF2F4"/>
          </a:solidFill>
          <a:ln xmlns:a="http://schemas.openxmlformats.org/drawingml/2006/main" w="0">
            <a:solidFill>
              <a:srgbClr val="EEF2F4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F8546363-BF9E-44DC-8EAB-BF898E1799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81850" y="4667250"/>
            <a:ext cx="1905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>
              <a:buNone/>
              <a:defRPr sz="2625" b="1">
                <a:solidFill>
                  <a:srgbClr val="071116"/>
                </a:solidFill>
                <a:latin typeface="Helvetica Neue"/>
                <a:ea typeface="Helvetica Neue"/>
                <a:cs typeface="Helvetica Neue"/>
              </a:defRPr>
            </a:pPr>
            <a:r>
              <a:rPr sz="2625" b="1">
                <a:solidFill>
                  <a:srgbClr val="071116"/>
                </a:solidFill>
                <a:latin typeface="Helvetica Neue"/>
                <a:ea typeface="Helvetica Neue"/>
                <a:cs typeface="Helvetica Neue"/>
              </a:rPr>
              <a:t>0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1C7548A-9CF7-48F2-8292-338C520A08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81850" y="5229225"/>
            <a:ext cx="4000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>
              <a:buNone/>
              <a:defRPr sz="1275">
                <a:solidFill>
                  <a:srgbClr val="53636D"/>
                </a:solidFill>
                <a:latin typeface="Helvetica Neue"/>
                <a:ea typeface="Helvetica Neue"/>
                <a:cs typeface="Helvetica Neue"/>
              </a:defRPr>
            </a:pPr>
            <a:r>
              <a:rPr sz="1275">
                <a:solidFill>
                  <a:srgbClr val="53636D"/>
                </a:solidFill>
                <a:latin typeface="Helvetica Neue"/>
                <a:ea typeface="Helvetica Neue"/>
                <a:cs typeface="Helvetica Neue"/>
              </a:rPr>
              <a:t>GPU wymaganych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AE8EBF5B-3E8B-4955-8B47-4D9E31DDC9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096000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>
              <a:buNone/>
              <a:defRPr sz="1125">
                <a:solidFill>
                  <a:srgbClr val="53636D"/>
                </a:solidFill>
                <a:latin typeface="Helvetica Neue"/>
                <a:ea typeface="Helvetica Neue"/>
                <a:cs typeface="Helvetica Neue"/>
              </a:defRPr>
            </a:pPr>
            <a:r>
              <a:rPr sz="1125">
                <a:solidFill>
                  <a:srgbClr val="53636D"/>
                </a:solidFill>
                <a:latin typeface="Helvetica Neue"/>
                <a:ea typeface="Helvetica Neue"/>
                <a:cs typeface="Helvetica Neue"/>
              </a:rPr>
              <a:t>Grouped CV po engine_id · średnia z 5 seedów · bez deklarowania wyniku hidden test</a:t>
            </a:r>
          </a:p>
        </p:txBody>
      </p:sp>
    </p:spTree>
    <p:extLst>
      <p:ext uri="{BB962C8B-B14F-4D97-AF65-F5344CB8AC3E}">
        <p14:creationId xmlns:p14="http://schemas.microsoft.com/office/powerpoint/2010/main" val="720367732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07111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DE308934-9637-4121-8510-C3C1B9D773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" y="704850"/>
            <a:ext cx="8763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>
              <a:buNone/>
              <a:defRPr sz="3975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</a:defRPr>
            </a:pPr>
            <a:r>
              <a:rPr sz="3975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</a:rPr>
              <a:t>ENGIN jest gotowy do demo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3A370DA-B1D5-4B62-A6F0-7D500D7694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" y="1562100"/>
            <a:ext cx="70485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>
              <a:buNone/>
              <a:defRPr sz="1875">
                <a:solidFill>
                  <a:srgbClr val="28B7D9"/>
                </a:solidFill>
                <a:latin typeface="Helvetica Neue"/>
                <a:ea typeface="Helvetica Neue"/>
                <a:cs typeface="Helvetica Neue"/>
              </a:defRPr>
            </a:pPr>
            <a:r>
              <a:rPr sz="1875">
                <a:solidFill>
                  <a:srgbClr val="28B7D9"/>
                </a:solidFill>
                <a:latin typeface="Helvetica Neue"/>
                <a:ea typeface="Helvetica Neue"/>
                <a:cs typeface="Helvetica Neue"/>
              </a:rPr>
              <a:t>Model + produkt + plan awaryjny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C603FFB-2468-4591-BD80-5AB50F7F03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" y="3000375"/>
            <a:ext cx="666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B7D9"/>
                </a:solidFill>
                <a:latin typeface="Helvetica Neue"/>
                <a:ea typeface="Helvetica Neue"/>
                <a:cs typeface="Helvetica Neue"/>
              </a:defRPr>
            </a:pPr>
            <a:r>
              <a:rPr sz="1425" b="1">
                <a:solidFill>
                  <a:srgbClr val="28B7D9"/>
                </a:solidFill>
                <a:latin typeface="Helvetica Neue"/>
                <a:ea typeface="Helvetica Neue"/>
                <a:cs typeface="Helvetica Neue"/>
              </a:rPr>
              <a:t>01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4C39E85-244E-4041-BAD6-63598F1079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" y="3543300"/>
            <a:ext cx="3143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>
              <a:buNone/>
              <a:defRPr sz="2025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</a:defRPr>
            </a:pPr>
            <a:r>
              <a:rPr sz="2025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</a:rPr>
              <a:t>Skuteczna diagnoza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8E99465-412B-4087-A8E4-346A1F0672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" y="4419600"/>
            <a:ext cx="3143250" cy="714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>
              <a:buNone/>
              <a:defRPr sz="1350">
                <a:solidFill>
                  <a:srgbClr val="AFC2CC"/>
                </a:solidFill>
                <a:latin typeface="Helvetica Neue"/>
                <a:ea typeface="Helvetica Neue"/>
                <a:cs typeface="Helvetica Neue"/>
              </a:defRPr>
            </a:pPr>
            <a:r>
              <a:rPr sz="1350">
                <a:solidFill>
                  <a:srgbClr val="AFC2CC"/>
                </a:solidFill>
                <a:latin typeface="Helvetica Neue"/>
                <a:ea typeface="Helvetica Neue"/>
                <a:cs typeface="Helvetica Neue"/>
              </a:rPr>
              <a:t>Macro F1 0.981 w grouped CV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9E27984-2592-48C6-8885-B5171D3E68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14825" y="3000375"/>
            <a:ext cx="666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B7D9"/>
                </a:solidFill>
                <a:latin typeface="Helvetica Neue"/>
                <a:ea typeface="Helvetica Neue"/>
                <a:cs typeface="Helvetica Neue"/>
              </a:defRPr>
            </a:pPr>
            <a:r>
              <a:rPr sz="1425" b="1">
                <a:solidFill>
                  <a:srgbClr val="28B7D9"/>
                </a:solidFill>
                <a:latin typeface="Helvetica Neue"/>
                <a:ea typeface="Helvetica Neue"/>
                <a:cs typeface="Helvetica Neue"/>
              </a:rPr>
              <a:t>02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6E092CE-14F5-4C1E-8D4B-0C22A3DD74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14825" y="3543300"/>
            <a:ext cx="3143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>
              <a:buNone/>
              <a:defRPr sz="2025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</a:defRPr>
            </a:pPr>
            <a:r>
              <a:rPr sz="2025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</a:rPr>
              <a:t>Decyzja dla mechanika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51BA3EB-E940-45A3-BC2B-42C3ECBB80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14825" y="4419600"/>
            <a:ext cx="3143250" cy="714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>
              <a:buNone/>
              <a:defRPr sz="1350">
                <a:solidFill>
                  <a:srgbClr val="AFC2CC"/>
                </a:solidFill>
                <a:latin typeface="Helvetica Neue"/>
                <a:ea typeface="Helvetica Neue"/>
                <a:cs typeface="Helvetica Neue"/>
              </a:defRPr>
            </a:pPr>
            <a:r>
              <a:rPr sz="1350">
                <a:solidFill>
                  <a:srgbClr val="AFC2CC"/>
                </a:solidFill>
                <a:latin typeface="Helvetica Neue"/>
                <a:ea typeface="Helvetica Neue"/>
                <a:cs typeface="Helvetica Neue"/>
              </a:rPr>
              <a:t>priorytet, dowód i rekomendacja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B0166B1-3591-4FD7-AC16-6B8A933F25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0" y="3000375"/>
            <a:ext cx="666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B7D9"/>
                </a:solidFill>
                <a:latin typeface="Helvetica Neue"/>
                <a:ea typeface="Helvetica Neue"/>
                <a:cs typeface="Helvetica Neue"/>
              </a:defRPr>
            </a:pPr>
            <a:r>
              <a:rPr sz="1425" b="1">
                <a:solidFill>
                  <a:srgbClr val="28B7D9"/>
                </a:solidFill>
                <a:latin typeface="Helvetica Neue"/>
                <a:ea typeface="Helvetica Neue"/>
                <a:cs typeface="Helvetica Neue"/>
              </a:rPr>
              <a:t>03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915393BD-DF6B-4BB6-B105-1201D26317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0" y="3543300"/>
            <a:ext cx="3143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>
              <a:buNone/>
              <a:defRPr sz="2025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</a:defRPr>
            </a:pPr>
            <a:r>
              <a:rPr sz="2025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</a:rPr>
              <a:t>Bezpieczne uruchomienie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8E1B444E-1703-4830-9FF8-B90FD49805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0" y="4419600"/>
            <a:ext cx="3143250" cy="714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>
              <a:buNone/>
              <a:defRPr sz="1350">
                <a:solidFill>
                  <a:srgbClr val="AFC2CC"/>
                </a:solidFill>
                <a:latin typeface="Helvetica Neue"/>
                <a:ea typeface="Helvetica Neue"/>
                <a:cs typeface="Helvetica Neue"/>
              </a:defRPr>
            </a:pPr>
            <a:r>
              <a:rPr sz="1350">
                <a:solidFill>
                  <a:srgbClr val="AFC2CC"/>
                </a:solidFill>
                <a:latin typeface="Helvetica Neue"/>
                <a:ea typeface="Helvetica Neue"/>
                <a:cs typeface="Helvetica Neue"/>
              </a:rPr>
              <a:t>CPU, walidacja CSV, fallback demo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F57C4A98-D1CF-4854-B5A4-E229F3E6A5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" y="5753100"/>
            <a:ext cx="111252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0414A"/>
          </a:solidFill>
          <a:ln xmlns:a="http://schemas.openxmlformats.org/drawingml/2006/main" w="0">
            <a:solidFill>
              <a:srgbClr val="30414A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73787CCA-7291-4342-9CF5-84CEB8B18D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" y="5981700"/>
            <a:ext cx="100012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>
              <a:buNone/>
              <a:defRPr sz="15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</a:defRPr>
            </a:pPr>
            <a:r>
              <a:rPr sz="15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</a:rPr>
              <a:t>Następny krok: otwieramy działającą aplikację i diagnozujemy silnik.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F36DDE21-FAA0-41CE-AE85-6481C86908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68075" y="6286500"/>
            <a:ext cx="4572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buNone/>
              <a:defRPr sz="975">
                <a:solidFill>
                  <a:srgbClr val="8EA3AE"/>
                </a:solidFill>
                <a:latin typeface="Helvetica Neue"/>
                <a:ea typeface="Helvetica Neue"/>
                <a:cs typeface="Helvetica Neue"/>
              </a:defRPr>
            </a:pPr>
            <a:r>
              <a:rPr sz="975">
                <a:solidFill>
                  <a:srgbClr val="8EA3AE"/>
                </a:solidFill>
                <a:latin typeface="Helvetica Neue"/>
                <a:ea typeface="Helvetica Neue"/>
                <a:cs typeface="Helvetica Neue"/>
              </a:rPr>
              <a:t>06</a:t>
            </a:r>
          </a:p>
        </p:txBody>
      </p:sp>
    </p:spTree>
    <p:extLst>
      <p:ext uri="{BB962C8B-B14F-4D97-AF65-F5344CB8AC3E}">
        <p14:creationId xmlns:p14="http://schemas.microsoft.com/office/powerpoint/2010/main" val="1134606556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2026-08-25T09:12:28.7140000Z</dcterms:created>
  <dcterms:modified xsi:type="dcterms:W3CDTF">2026-08-25T09:12:28.7140000Z</dcterms:modified>
</coreProperties>
</file>